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71" r:id="rId3"/>
    <p:sldId id="256" r:id="rId4"/>
    <p:sldId id="257" r:id="rId5"/>
    <p:sldId id="258" r:id="rId6"/>
    <p:sldId id="269" r:id="rId7"/>
    <p:sldId id="259" r:id="rId8"/>
    <p:sldId id="260" r:id="rId9"/>
    <p:sldId id="261" r:id="rId10"/>
    <p:sldId id="262" r:id="rId11"/>
    <p:sldId id="263" r:id="rId12"/>
    <p:sldId id="264" r:id="rId13"/>
    <p:sldId id="268"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0" d="100"/>
          <a:sy n="90" d="100"/>
        </p:scale>
        <p:origin x="30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7BA79-E029-48E9-970F-D17B52EE4A92}" type="datetimeFigureOut">
              <a:rPr lang="en-IN" smtClean="0"/>
              <a:t>03-05-2025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568A7-DC87-458F-A8FC-C4FCBFA8AA3B}" type="slidenum">
              <a:rPr lang="en-IN" smtClean="0"/>
              <a:t>‹#›</a:t>
            </a:fld>
            <a:endParaRPr lang="en-IN"/>
          </a:p>
        </p:txBody>
      </p:sp>
    </p:spTree>
    <p:extLst>
      <p:ext uri="{BB962C8B-B14F-4D97-AF65-F5344CB8AC3E}">
        <p14:creationId xmlns:p14="http://schemas.microsoft.com/office/powerpoint/2010/main" val="230573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D81C-0454-1F28-80FD-410EB9B968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44E459-BD2A-702B-6A66-5594AA893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7132AD-DF61-1C5D-3A01-7849F3AC2B98}"/>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CD702660-ADA4-A82C-A9AF-006503D3E6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C6814C-D344-902E-6E4C-24B85BB81166}"/>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201356525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2AC0-A7A5-122F-448E-A1A5ADBFAA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A00E54-DE04-22D9-3161-AA6CDABE6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9CE012-A858-D5FD-9DD0-B2017D28B315}"/>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CDA78935-C615-4EFF-4DE5-0932DA6BE3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B180BD-E803-F007-97CD-5B806CBAF439}"/>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8218494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150CB2-0BF5-AF09-2F4B-28EE9BD281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4A732-3C15-C223-AE66-9E3A4BBF16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07F861-9840-056F-3C3A-FC1CE15697AC}"/>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A3710730-D33D-851D-2EAB-A389DA1E75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56E3B-854F-9E20-E56B-D4412477EE46}"/>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226822353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4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4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56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173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7707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406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779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6145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B4C-1B47-5CEA-5427-97C5721347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E1457B-49C4-CEA0-89A8-385A2DC4E9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AAC90-8D0E-5765-17F2-63E27C759322}"/>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A3317DC0-3D53-BDBF-5FB2-40E2DCC0EE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166A1-75C1-E43E-95B3-D082DBE01987}"/>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229634480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106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341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791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775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022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362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631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483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442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29E28-A4FA-52B6-B6D4-3AFE3B193B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9F7C36-B0C3-AF53-AC35-DA86DB8CD0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12E3F-3C6A-84D8-C7E1-6D8A98E423B4}"/>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EFE7F9BA-C218-D945-32CD-8F03B44E23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26BC0D-8CEB-1E4D-C28B-646DFDA2672E}"/>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363082132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05A1-9C1D-A2E3-0BFA-5242BA0D71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391428-320C-EEEB-6956-138FA2F4D0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E19C38-3820-67AE-D822-28151E0086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16749D-13C2-70DD-98F6-5816B3CE7FCB}"/>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6" name="Footer Placeholder 5">
            <a:extLst>
              <a:ext uri="{FF2B5EF4-FFF2-40B4-BE49-F238E27FC236}">
                <a16:creationId xmlns:a16="http://schemas.microsoft.com/office/drawing/2014/main" id="{F48970BA-7EE1-7358-FDBB-0A30472617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007E9C-F405-67E9-1890-5F711E98E261}"/>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33072035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ABF5-D81F-F738-9C2D-EFF2C250F4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EA2354-A724-24AC-BD11-25FB7D390D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60C-602A-8C1D-1168-D8B39007EA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6E5D8C-319A-EE91-A142-84AEEA0AC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66101B-055E-294E-8284-B53DB3FC4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8CFDB6-0CC6-A7E6-F46F-EF7BD048B4E2}"/>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8" name="Footer Placeholder 7">
            <a:extLst>
              <a:ext uri="{FF2B5EF4-FFF2-40B4-BE49-F238E27FC236}">
                <a16:creationId xmlns:a16="http://schemas.microsoft.com/office/drawing/2014/main" id="{BEC0F890-4CA7-4838-5D65-9E98087A62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CC1D19-8A2C-5A89-84F4-42C28271E9A1}"/>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0247483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6563-69C1-793B-4BB4-59A9CF8C53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1B6783-0458-17C7-FBB9-79AC008A990E}"/>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4" name="Footer Placeholder 3">
            <a:extLst>
              <a:ext uri="{FF2B5EF4-FFF2-40B4-BE49-F238E27FC236}">
                <a16:creationId xmlns:a16="http://schemas.microsoft.com/office/drawing/2014/main" id="{84AD76EB-AC13-4252-849F-C9DEF9EA4E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1FB598-B68C-09DF-2957-3D60C2674FAA}"/>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226842223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A9FF3D-8EB8-F617-AB40-EFF9A860AC15}"/>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3" name="Footer Placeholder 2">
            <a:extLst>
              <a:ext uri="{FF2B5EF4-FFF2-40B4-BE49-F238E27FC236}">
                <a16:creationId xmlns:a16="http://schemas.microsoft.com/office/drawing/2014/main" id="{499036B2-C4B8-0A66-DA16-25C72DC1D6F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9FFAA4-7611-FD07-99B6-C5FAE8554993}"/>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25911105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5648-DF56-1F38-EF4F-C5D89CDB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156781-CD5A-5AE7-616F-2A746943E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865B71-F95E-36B7-D7AA-61E00CA6E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10F39-084A-8E40-09DC-B864836238E2}"/>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6" name="Footer Placeholder 5">
            <a:extLst>
              <a:ext uri="{FF2B5EF4-FFF2-40B4-BE49-F238E27FC236}">
                <a16:creationId xmlns:a16="http://schemas.microsoft.com/office/drawing/2014/main" id="{1A7B5BC0-3962-ACDF-3F36-AC141F22C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C08793-8E38-FB1A-883D-2C9DE1263481}"/>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94657906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52E4-C438-713C-360B-9A44FA5474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22337C-F012-8CB5-0D4D-C5FA41467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DACB2C-A5A4-0D03-032A-382F25D1C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FCFF4F-A3EC-2AE6-C9EF-D8D27331BFD9}"/>
              </a:ext>
            </a:extLst>
          </p:cNvPr>
          <p:cNvSpPr>
            <a:spLocks noGrp="1"/>
          </p:cNvSpPr>
          <p:nvPr>
            <p:ph type="dt" sz="half" idx="10"/>
          </p:nvPr>
        </p:nvSpPr>
        <p:spPr/>
        <p:txBody>
          <a:bodyPr/>
          <a:lstStyle/>
          <a:p>
            <a:fld id="{7528A3D7-74E7-4FDD-8D28-E6E1E7964D2D}" type="datetimeFigureOut">
              <a:rPr lang="en-IN" smtClean="0"/>
              <a:t>03-05-2025</a:t>
            </a:fld>
            <a:endParaRPr lang="en-IN"/>
          </a:p>
        </p:txBody>
      </p:sp>
      <p:sp>
        <p:nvSpPr>
          <p:cNvPr id="6" name="Footer Placeholder 5">
            <a:extLst>
              <a:ext uri="{FF2B5EF4-FFF2-40B4-BE49-F238E27FC236}">
                <a16:creationId xmlns:a16="http://schemas.microsoft.com/office/drawing/2014/main" id="{42601F15-796A-DAE4-BEE7-1CE0BFAAD6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9B2697-6D3A-07EE-A659-1A1FF9466DEF}"/>
              </a:ext>
            </a:extLst>
          </p:cNvPr>
          <p:cNvSpPr>
            <a:spLocks noGrp="1"/>
          </p:cNvSpPr>
          <p:nvPr>
            <p:ph type="sldNum" sz="quarter" idx="12"/>
          </p:nvPr>
        </p:nvSpPr>
        <p:spPr/>
        <p:txBody>
          <a:bodyPr/>
          <a:lstStyle/>
          <a:p>
            <a:fld id="{FD3AD903-F5E8-44A3-B761-E9CF6AAD9E17}" type="slidenum">
              <a:rPr lang="en-IN" smtClean="0"/>
              <a:t>‹#›</a:t>
            </a:fld>
            <a:endParaRPr lang="en-IN"/>
          </a:p>
        </p:txBody>
      </p:sp>
    </p:spTree>
    <p:extLst>
      <p:ext uri="{BB962C8B-B14F-4D97-AF65-F5344CB8AC3E}">
        <p14:creationId xmlns:p14="http://schemas.microsoft.com/office/powerpoint/2010/main" val="166045524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F63B2C-5AFF-A6FC-CC0E-62FB0391A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C1AAC3-EB83-69A6-D167-7E257234FB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96FA13-3C87-F3C2-8F76-94C69A8EDB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28A3D7-74E7-4FDD-8D28-E6E1E7964D2D}" type="datetimeFigureOut">
              <a:rPr lang="en-IN" smtClean="0"/>
              <a:t>03-05-2025</a:t>
            </a:fld>
            <a:endParaRPr lang="en-IN"/>
          </a:p>
        </p:txBody>
      </p:sp>
      <p:sp>
        <p:nvSpPr>
          <p:cNvPr id="5" name="Footer Placeholder 4">
            <a:extLst>
              <a:ext uri="{FF2B5EF4-FFF2-40B4-BE49-F238E27FC236}">
                <a16:creationId xmlns:a16="http://schemas.microsoft.com/office/drawing/2014/main" id="{8F0787AB-435C-1451-799D-6FFBB912B5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30A6A2B-B85D-63AC-7A0E-910D20EBE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3AD903-F5E8-44A3-B761-E9CF6AAD9E17}" type="slidenum">
              <a:rPr lang="en-IN" smtClean="0"/>
              <a:t>‹#›</a:t>
            </a:fld>
            <a:endParaRPr lang="en-IN"/>
          </a:p>
        </p:txBody>
      </p:sp>
    </p:spTree>
    <p:extLst>
      <p:ext uri="{BB962C8B-B14F-4D97-AF65-F5344CB8AC3E}">
        <p14:creationId xmlns:p14="http://schemas.microsoft.com/office/powerpoint/2010/main" val="1632023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729574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6186" b="93299" l="3475" r="92278">
                        <a14:foregroundMark x1="48649" y1="7216" x2="48649" y2="7216"/>
                        <a14:foregroundMark x1="8494" y1="43814" x2="8494" y2="43814"/>
                        <a14:foregroundMark x1="3475" y1="53093" x2="3475" y2="53093"/>
                        <a14:foregroundMark x1="92664" y1="54639" x2="92664" y2="54639"/>
                        <a14:foregroundMark x1="49807" y1="93299" x2="49807" y2="93299"/>
                      </a14:backgroundRemoval>
                    </a14:imgEffect>
                  </a14:imgLayer>
                </a14:imgProps>
              </a:ext>
              <a:ext uri="{28A0092B-C50C-407E-A947-70E740481C1C}">
                <a14:useLocalDpi xmlns:a14="http://schemas.microsoft.com/office/drawing/2010/main" val="0"/>
              </a:ext>
            </a:extLst>
          </a:blip>
          <a:stretch>
            <a:fillRect/>
          </a:stretch>
        </p:blipFill>
        <p:spPr>
          <a:xfrm>
            <a:off x="0" y="1696"/>
            <a:ext cx="1819835" cy="13631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738" y="0"/>
            <a:ext cx="1864262" cy="1265592"/>
          </a:xfrm>
          <a:prstGeom prst="rect">
            <a:avLst/>
          </a:prstGeom>
        </p:spPr>
      </p:pic>
      <p:sp>
        <p:nvSpPr>
          <p:cNvPr id="8" name="TextBox 7"/>
          <p:cNvSpPr txBox="1"/>
          <p:nvPr/>
        </p:nvSpPr>
        <p:spPr>
          <a:xfrm>
            <a:off x="2064694" y="278853"/>
            <a:ext cx="7737749"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1" i="0" u="sng" strike="noStrike" kern="1200" cap="none" spc="0" normalizeH="0" baseline="0" noProof="0" dirty="0">
                <a:ln>
                  <a:noFill/>
                </a:ln>
                <a:solidFill>
                  <a:prstClr val="white">
                    <a:lumMod val="95000"/>
                    <a:lumOff val="5000"/>
                  </a:prstClr>
                </a:solidFill>
                <a:effectLst/>
                <a:uLnTx/>
                <a:uFillTx/>
                <a:latin typeface="Times New Roman" panose="02020603050405020304" pitchFamily="18" charset="0"/>
                <a:ea typeface="+mn-ea"/>
                <a:cs typeface="Times New Roman" panose="02020603050405020304" pitchFamily="18" charset="0"/>
              </a:rPr>
              <a:t>Savitribai Phule Pune University</a:t>
            </a:r>
          </a:p>
        </p:txBody>
      </p:sp>
      <p:sp>
        <p:nvSpPr>
          <p:cNvPr id="12" name="TextBox 11"/>
          <p:cNvSpPr txBox="1"/>
          <p:nvPr/>
        </p:nvSpPr>
        <p:spPr>
          <a:xfrm>
            <a:off x="3163318" y="1364816"/>
            <a:ext cx="60943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Department Of Technology</a:t>
            </a:r>
          </a:p>
        </p:txBody>
      </p:sp>
      <p:sp>
        <p:nvSpPr>
          <p:cNvPr id="14" name="TextBox 13"/>
          <p:cNvSpPr txBox="1"/>
          <p:nvPr/>
        </p:nvSpPr>
        <p:spPr>
          <a:xfrm>
            <a:off x="2774815" y="2327668"/>
            <a:ext cx="609437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B.S.C. Data Science</a:t>
            </a:r>
          </a:p>
        </p:txBody>
      </p:sp>
      <p:sp>
        <p:nvSpPr>
          <p:cNvPr id="16" name="TextBox 15"/>
          <p:cNvSpPr txBox="1"/>
          <p:nvPr/>
        </p:nvSpPr>
        <p:spPr>
          <a:xfrm>
            <a:off x="792329" y="3128539"/>
            <a:ext cx="11146277" cy="2369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CoviSense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400" b="1" dirty="0">
                <a:solidFill>
                  <a:prstClr val="white"/>
                </a:solidFill>
                <a:latin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(Predicting future trends of Covid-19 )</a:t>
            </a:r>
            <a:r>
              <a:rPr kumimoji="0" lang="en-US" sz="5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IN" sz="5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 name="TextBox 17"/>
          <p:cNvSpPr txBox="1"/>
          <p:nvPr/>
        </p:nvSpPr>
        <p:spPr>
          <a:xfrm>
            <a:off x="6365468" y="6339609"/>
            <a:ext cx="753650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Guided By : prof. Siddhesh Mhatre</a:t>
            </a:r>
            <a:endParaRPr kumimoji="0" lang="en-I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01596D-3E69-63D7-B736-F63B8B28FFEC}"/>
            </a:ext>
          </a:extLst>
        </p:cNvPr>
        <p:cNvGrpSpPr/>
        <p:nvPr/>
      </p:nvGrpSpPr>
      <p:grpSpPr>
        <a:xfrm>
          <a:off x="0" y="0"/>
          <a:ext cx="0" cy="0"/>
          <a:chOff x="0" y="0"/>
          <a:chExt cx="0" cy="0"/>
        </a:xfrm>
      </p:grpSpPr>
      <p:pic>
        <p:nvPicPr>
          <p:cNvPr id="2" name="Image 0" descr="A graph with a line and orange line&#10;&#10;AI-generated content may be incorrect.">
            <a:extLst>
              <a:ext uri="{FF2B5EF4-FFF2-40B4-BE49-F238E27FC236}">
                <a16:creationId xmlns:a16="http://schemas.microsoft.com/office/drawing/2014/main" id="{1B848DD4-D4EC-09E5-417C-7DD478809FE2}"/>
              </a:ext>
            </a:extLst>
          </p:cNvPr>
          <p:cNvPicPr>
            <a:picLocks noChangeAspect="1"/>
          </p:cNvPicPr>
          <p:nvPr/>
        </p:nvPicPr>
        <p:blipFill>
          <a:blip r:embed="rId2"/>
          <a:stretch/>
        </p:blipFill>
        <p:spPr>
          <a:xfrm>
            <a:off x="805011" y="300348"/>
            <a:ext cx="10581978" cy="6257304"/>
          </a:xfrm>
          <a:prstGeom prst="rect">
            <a:avLst/>
          </a:prstGeom>
        </p:spPr>
      </p:pic>
    </p:spTree>
    <p:extLst>
      <p:ext uri="{BB962C8B-B14F-4D97-AF65-F5344CB8AC3E}">
        <p14:creationId xmlns:p14="http://schemas.microsoft.com/office/powerpoint/2010/main" val="19676423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79B3FF-C9CC-0CE3-6ABF-4645B4F34E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6E1402-76E5-82F2-5E07-A94AB25DDCCF}"/>
              </a:ext>
            </a:extLst>
          </p:cNvPr>
          <p:cNvPicPr>
            <a:picLocks noChangeAspect="1"/>
          </p:cNvPicPr>
          <p:nvPr/>
        </p:nvPicPr>
        <p:blipFill>
          <a:blip r:embed="rId2"/>
          <a:stretch>
            <a:fillRect/>
          </a:stretch>
        </p:blipFill>
        <p:spPr>
          <a:xfrm>
            <a:off x="0" y="-14604"/>
            <a:ext cx="12191999" cy="6872604"/>
          </a:xfrm>
          <a:prstGeom prst="rect">
            <a:avLst/>
          </a:prstGeom>
        </p:spPr>
      </p:pic>
    </p:spTree>
    <p:extLst>
      <p:ext uri="{BB962C8B-B14F-4D97-AF65-F5344CB8AC3E}">
        <p14:creationId xmlns:p14="http://schemas.microsoft.com/office/powerpoint/2010/main" val="38337742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B7DC5E-57A7-DBF4-E8F0-AD745E81748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in a meeting&#10;&#10;AI-generated content may be incorrect.">
            <a:extLst>
              <a:ext uri="{FF2B5EF4-FFF2-40B4-BE49-F238E27FC236}">
                <a16:creationId xmlns:a16="http://schemas.microsoft.com/office/drawing/2014/main" id="{5CACA617-934A-79AA-F577-653389655BF6}"/>
              </a:ext>
            </a:extLst>
          </p:cNvPr>
          <p:cNvPicPr>
            <a:picLocks noChangeAspect="1"/>
          </p:cNvPicPr>
          <p:nvPr/>
        </p:nvPicPr>
        <p:blipFill>
          <a:blip r:embed="rId2"/>
          <a:srcRect t="5652" b="4003"/>
          <a:stretch/>
        </p:blipFill>
        <p:spPr>
          <a:xfrm>
            <a:off x="20" y="1282"/>
            <a:ext cx="12191980" cy="6856718"/>
          </a:xfrm>
          <a:prstGeom prst="rect">
            <a:avLst/>
          </a:prstGeom>
        </p:spPr>
      </p:pic>
    </p:spTree>
    <p:extLst>
      <p:ext uri="{BB962C8B-B14F-4D97-AF65-F5344CB8AC3E}">
        <p14:creationId xmlns:p14="http://schemas.microsoft.com/office/powerpoint/2010/main" val="11660527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296C52-F64F-8BAA-882A-D7E1FAFBF90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AI-generated content may be incorrect.">
            <a:extLst>
              <a:ext uri="{FF2B5EF4-FFF2-40B4-BE49-F238E27FC236}">
                <a16:creationId xmlns:a16="http://schemas.microsoft.com/office/drawing/2014/main" id="{5F33C68E-09A2-665E-DFEC-66A48B93369D}"/>
              </a:ext>
            </a:extLst>
          </p:cNvPr>
          <p:cNvPicPr>
            <a:picLocks noChangeAspect="1"/>
          </p:cNvPicPr>
          <p:nvPr/>
        </p:nvPicPr>
        <p:blipFill>
          <a:blip r:embed="rId2"/>
          <a:srcRect t="5568" b="4449"/>
          <a:stretch/>
        </p:blipFill>
        <p:spPr>
          <a:xfrm>
            <a:off x="20" y="1282"/>
            <a:ext cx="12191980" cy="6856718"/>
          </a:xfrm>
          <a:prstGeom prst="rect">
            <a:avLst/>
          </a:prstGeom>
        </p:spPr>
      </p:pic>
    </p:spTree>
    <p:extLst>
      <p:ext uri="{BB962C8B-B14F-4D97-AF65-F5344CB8AC3E}">
        <p14:creationId xmlns:p14="http://schemas.microsoft.com/office/powerpoint/2010/main" val="14068034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6C25C-C992-F683-2910-5E593365D8B7}"/>
              </a:ext>
            </a:extLst>
          </p:cNvPr>
          <p:cNvSpPr>
            <a:spLocks noGrp="1"/>
          </p:cNvSpPr>
          <p:nvPr>
            <p:ph type="ctrTitle"/>
          </p:nvPr>
        </p:nvSpPr>
        <p:spPr>
          <a:xfrm>
            <a:off x="-2" y="420129"/>
            <a:ext cx="6693200" cy="1917207"/>
          </a:xfrm>
          <a:noFill/>
        </p:spPr>
        <p:txBody>
          <a:bodyPr>
            <a:normAutofit fontScale="90000"/>
          </a:bodyPr>
          <a:lstStyle/>
          <a:p>
            <a:pPr algn="r"/>
            <a:br>
              <a:rPr lang="en-US" sz="4000" dirty="0">
                <a:solidFill>
                  <a:schemeClr val="bg1"/>
                </a:solidFill>
                <a:latin typeface="Montserrat Bold" panose="00000800000000000000" pitchFamily="2" charset="0"/>
              </a:rPr>
            </a:br>
            <a:br>
              <a:rPr lang="en-US" sz="4000" dirty="0">
                <a:solidFill>
                  <a:schemeClr val="bg1"/>
                </a:solidFill>
                <a:latin typeface="Montserrat Bold" panose="00000800000000000000" pitchFamily="2" charset="0"/>
              </a:rPr>
            </a:br>
            <a:r>
              <a:rPr lang="en-US" sz="4000" dirty="0">
                <a:solidFill>
                  <a:schemeClr val="bg1"/>
                </a:solidFill>
                <a:latin typeface="Montserrat Bold" panose="00000800000000000000" pitchFamily="2" charset="0"/>
              </a:rPr>
              <a:t>	CoviSense: Predicting Future COVID-19 Trends</a:t>
            </a:r>
            <a:br>
              <a:rPr lang="en-US" dirty="0">
                <a:solidFill>
                  <a:schemeClr val="bg1"/>
                </a:solidFill>
                <a:latin typeface="Montserrat Bold" panose="00000800000000000000" pitchFamily="2" charset="0"/>
              </a:rPr>
            </a:br>
            <a:endParaRPr lang="en-IN" dirty="0">
              <a:solidFill>
                <a:schemeClr val="bg1"/>
              </a:solidFill>
              <a:latin typeface="Montserrat Bold" panose="00000800000000000000" pitchFamily="2" charset="0"/>
            </a:endParaRPr>
          </a:p>
        </p:txBody>
      </p:sp>
      <p:sp>
        <p:nvSpPr>
          <p:cNvPr id="3" name="Subtitle 2">
            <a:extLst>
              <a:ext uri="{FF2B5EF4-FFF2-40B4-BE49-F238E27FC236}">
                <a16:creationId xmlns:a16="http://schemas.microsoft.com/office/drawing/2014/main" id="{00E5D7EC-DCDA-0AAA-AF6F-2A4261FA4DA1}"/>
              </a:ext>
            </a:extLst>
          </p:cNvPr>
          <p:cNvSpPr>
            <a:spLocks noGrp="1"/>
          </p:cNvSpPr>
          <p:nvPr>
            <p:ph type="subTitle" idx="1"/>
          </p:nvPr>
        </p:nvSpPr>
        <p:spPr>
          <a:xfrm>
            <a:off x="270933" y="2212420"/>
            <a:ext cx="6852138" cy="3036913"/>
          </a:xfrm>
          <a:noFill/>
        </p:spPr>
        <p:txBody>
          <a:bodyPr>
            <a:noAutofit/>
          </a:bodyPr>
          <a:lstStyle/>
          <a:p>
            <a:pPr algn="r"/>
            <a:r>
              <a:rPr lang="en-US" dirty="0">
                <a:solidFill>
                  <a:srgbClr val="E2E6E9"/>
                </a:solidFill>
                <a:latin typeface="Source Sans Pro" panose="020B0503030403020204" pitchFamily="34" charset="0"/>
                <a:ea typeface="Source Sans Pro" panose="020B0503030403020204" pitchFamily="34" charset="0"/>
                <a:cs typeface="Source Sans Pro" pitchFamily="34" charset="-120"/>
              </a:rPr>
              <a:t>CoviSense is an advanced prediction model designed to forecast future COVID-19 outbreaks and trends. This project aims to support public health authorities by providing actionable insights to anticipate changes in virus spread, enabling better preparation and response. By leveraging extensive data and sophisticated algorithms, CoviSense aspires to be a vital tool in managing ongoing and future pandemic challenges more effectively.</a:t>
            </a:r>
            <a:endParaRPr lang="en-US" dirty="0">
              <a:latin typeface="Source Sans Pro" panose="020B0503030403020204" pitchFamily="34" charset="0"/>
              <a:ea typeface="Source Sans Pro" panose="020B0503030403020204" pitchFamily="34" charset="0"/>
            </a:endParaRPr>
          </a:p>
          <a:p>
            <a:pPr algn="r"/>
            <a:endParaRPr lang="en-IN" dirty="0">
              <a:latin typeface="Source Sans Pro" panose="020B0503030403020204" pitchFamily="34" charset="0"/>
              <a:ea typeface="Source Sans Pro" panose="020B0503030403020204" pitchFamily="34" charset="0"/>
            </a:endParaRPr>
          </a:p>
        </p:txBody>
      </p:sp>
      <p:pic>
        <p:nvPicPr>
          <p:cNvPr id="4" name="Image 0" descr="preencoded.png">
            <a:extLst>
              <a:ext uri="{FF2B5EF4-FFF2-40B4-BE49-F238E27FC236}">
                <a16:creationId xmlns:a16="http://schemas.microsoft.com/office/drawing/2014/main" id="{61478974-5645-C906-70E3-2082F869E85B}"/>
              </a:ext>
            </a:extLst>
          </p:cNvPr>
          <p:cNvPicPr>
            <a:picLocks noChangeAspect="1"/>
          </p:cNvPicPr>
          <p:nvPr/>
        </p:nvPicPr>
        <p:blipFill>
          <a:blip r:embed="rId2"/>
          <a:srcRect r="-2" b="1256"/>
          <a:stretch/>
        </p:blipFill>
        <p:spPr>
          <a:xfrm>
            <a:off x="7552944" y="10"/>
            <a:ext cx="4636008" cy="6857990"/>
          </a:xfrm>
          <a:prstGeom prst="rect">
            <a:avLst/>
          </a:prstGeom>
        </p:spPr>
      </p:pic>
      <p:pic>
        <p:nvPicPr>
          <p:cNvPr id="7" name="Picture 6" descr="A logo for a company&#10;&#10;AI-generated content may be incorrect.">
            <a:extLst>
              <a:ext uri="{FF2B5EF4-FFF2-40B4-BE49-F238E27FC236}">
                <a16:creationId xmlns:a16="http://schemas.microsoft.com/office/drawing/2014/main" id="{88608392-F01A-82EA-F876-07597A670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382" y="-17658"/>
            <a:ext cx="4764569" cy="6875648"/>
          </a:xfrm>
          <a:prstGeom prst="rect">
            <a:avLst/>
          </a:prstGeom>
        </p:spPr>
      </p:pic>
    </p:spTree>
    <p:extLst>
      <p:ext uri="{BB962C8B-B14F-4D97-AF65-F5344CB8AC3E}">
        <p14:creationId xmlns:p14="http://schemas.microsoft.com/office/powerpoint/2010/main" val="26229030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a:extLst>
            <a:ext uri="{FF2B5EF4-FFF2-40B4-BE49-F238E27FC236}">
              <a16:creationId xmlns:a16="http://schemas.microsoft.com/office/drawing/2014/main" id="{E088CA08-402E-4796-1E72-D19E38ACC553}"/>
            </a:ext>
          </a:extLst>
        </p:cNvPr>
        <p:cNvGrpSpPr/>
        <p:nvPr/>
      </p:nvGrpSpPr>
      <p:grpSpPr>
        <a:xfrm>
          <a:off x="0" y="0"/>
          <a:ext cx="0" cy="0"/>
          <a:chOff x="0" y="0"/>
          <a:chExt cx="0" cy="0"/>
        </a:xfrm>
      </p:grpSpPr>
    </p:spTree>
    <p:extLst>
      <p:ext uri="{BB962C8B-B14F-4D97-AF65-F5344CB8AC3E}">
        <p14:creationId xmlns:p14="http://schemas.microsoft.com/office/powerpoint/2010/main" val="28968444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306DD-8408-987C-7565-E831F05AAC3B}"/>
              </a:ext>
            </a:extLst>
          </p:cNvPr>
          <p:cNvPicPr>
            <a:picLocks noChangeAspect="1"/>
          </p:cNvPicPr>
          <p:nvPr/>
        </p:nvPicPr>
        <p:blipFill>
          <a:blip r:embed="rId3"/>
          <a:stretch>
            <a:fillRect/>
          </a:stretch>
        </p:blipFill>
        <p:spPr>
          <a:xfrm>
            <a:off x="703129" y="3886169"/>
            <a:ext cx="3089938" cy="1430897"/>
          </a:xfrm>
          <a:prstGeom prst="rect">
            <a:avLst/>
          </a:prstGeom>
        </p:spPr>
      </p:pic>
      <p:pic>
        <p:nvPicPr>
          <p:cNvPr id="5" name="Picture 4">
            <a:extLst>
              <a:ext uri="{FF2B5EF4-FFF2-40B4-BE49-F238E27FC236}">
                <a16:creationId xmlns:a16="http://schemas.microsoft.com/office/drawing/2014/main" id="{37B5E584-738B-6C9C-FCF4-1608AA296B93}"/>
              </a:ext>
            </a:extLst>
          </p:cNvPr>
          <p:cNvPicPr>
            <a:picLocks noChangeAspect="1"/>
          </p:cNvPicPr>
          <p:nvPr/>
        </p:nvPicPr>
        <p:blipFill>
          <a:blip r:embed="rId4"/>
          <a:stretch>
            <a:fillRect/>
          </a:stretch>
        </p:blipFill>
        <p:spPr>
          <a:xfrm>
            <a:off x="703129" y="3886169"/>
            <a:ext cx="3248478" cy="885949"/>
          </a:xfrm>
          <a:prstGeom prst="rect">
            <a:avLst/>
          </a:prstGeom>
        </p:spPr>
      </p:pic>
    </p:spTree>
    <p:extLst>
      <p:ext uri="{BB962C8B-B14F-4D97-AF65-F5344CB8AC3E}">
        <p14:creationId xmlns:p14="http://schemas.microsoft.com/office/powerpoint/2010/main" val="12923668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724A43-C5F7-ADAF-C24A-FFBD64B96683}"/>
              </a:ext>
            </a:extLst>
          </p:cNvPr>
          <p:cNvSpPr txBox="1"/>
          <p:nvPr/>
        </p:nvSpPr>
        <p:spPr>
          <a:xfrm>
            <a:off x="3402509" y="351491"/>
            <a:ext cx="5761703" cy="830997"/>
          </a:xfrm>
          <a:prstGeom prst="rect">
            <a:avLst/>
          </a:prstGeom>
          <a:noFill/>
        </p:spPr>
        <p:txBody>
          <a:bodyPr wrap="square" rtlCol="0">
            <a:spAutoFit/>
          </a:bodyPr>
          <a:lstStyle/>
          <a:p>
            <a:r>
              <a:rPr lang="en-US" sz="4800" b="1" dirty="0">
                <a:solidFill>
                  <a:schemeClr val="bg1"/>
                </a:solidFill>
                <a:latin typeface="Montserrat" panose="00000500000000000000" pitchFamily="2" charset="0"/>
              </a:rPr>
              <a:t>Tech Stack</a:t>
            </a:r>
            <a:endParaRPr lang="en-IN" sz="4800" b="1" dirty="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4D7A4DF8-7B61-9FE8-13DF-6474C523BF82}"/>
              </a:ext>
            </a:extLst>
          </p:cNvPr>
          <p:cNvSpPr txBox="1"/>
          <p:nvPr/>
        </p:nvSpPr>
        <p:spPr>
          <a:xfrm>
            <a:off x="1075267" y="1605652"/>
            <a:ext cx="9787466"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latin typeface="Source Sans Pro Light" panose="020F0502020204030204" pitchFamily="34" charset="0"/>
              </a:rPr>
              <a:t>Dataset : Google Open Covid -19 (All region confirmed cases)</a:t>
            </a:r>
          </a:p>
          <a:p>
            <a:pPr marL="571500" indent="-571500">
              <a:buFont typeface="Arial" panose="020B0604020202020204" pitchFamily="34" charset="0"/>
              <a:buChar char="•"/>
            </a:pPr>
            <a:r>
              <a:rPr lang="en-US" sz="3600" dirty="0">
                <a:solidFill>
                  <a:schemeClr val="bg1"/>
                </a:solidFill>
                <a:latin typeface="Source Sans Pro Light" panose="020F0502020204030204" pitchFamily="34" charset="0"/>
              </a:rPr>
              <a:t>Dataset Shape: (140364,6)</a:t>
            </a:r>
            <a:endParaRPr lang="en-IN" sz="3600" dirty="0">
              <a:solidFill>
                <a:schemeClr val="bg1"/>
              </a:solidFill>
              <a:latin typeface="Source Sans Pro Light" panose="020F0502020204030204" pitchFamily="34" charset="0"/>
            </a:endParaRPr>
          </a:p>
        </p:txBody>
      </p:sp>
      <p:sp>
        <p:nvSpPr>
          <p:cNvPr id="4" name="Arrow: Right 3">
            <a:extLst>
              <a:ext uri="{FF2B5EF4-FFF2-40B4-BE49-F238E27FC236}">
                <a16:creationId xmlns:a16="http://schemas.microsoft.com/office/drawing/2014/main" id="{8F154C54-203A-5B89-0762-822EB2A09E9D}"/>
              </a:ext>
            </a:extLst>
          </p:cNvPr>
          <p:cNvSpPr/>
          <p:nvPr/>
        </p:nvSpPr>
        <p:spPr>
          <a:xfrm>
            <a:off x="6826812" y="2941698"/>
            <a:ext cx="465666" cy="19423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9C7CE04-184A-814F-36F9-6C6AC31C9572}"/>
              </a:ext>
            </a:extLst>
          </p:cNvPr>
          <p:cNvSpPr txBox="1"/>
          <p:nvPr/>
        </p:nvSpPr>
        <p:spPr>
          <a:xfrm>
            <a:off x="7377144" y="2713647"/>
            <a:ext cx="3113055" cy="646331"/>
          </a:xfrm>
          <a:prstGeom prst="rect">
            <a:avLst/>
          </a:prstGeom>
          <a:noFill/>
        </p:spPr>
        <p:txBody>
          <a:bodyPr wrap="square" rtlCol="0">
            <a:spAutoFit/>
          </a:bodyPr>
          <a:lstStyle/>
          <a:p>
            <a:r>
              <a:rPr lang="en-US" sz="3600" dirty="0">
                <a:solidFill>
                  <a:schemeClr val="bg1"/>
                </a:solidFill>
                <a:latin typeface="Source Sans Pro Light" panose="020F0502020204030204" pitchFamily="34" charset="0"/>
              </a:rPr>
              <a:t>(132324,6)</a:t>
            </a:r>
            <a:endParaRPr lang="en-IN" sz="3600" dirty="0">
              <a:solidFill>
                <a:schemeClr val="bg1"/>
              </a:solidFill>
              <a:latin typeface="Source Sans Pro Light" panose="020F0502020204030204" pitchFamily="34" charset="0"/>
            </a:endParaRPr>
          </a:p>
        </p:txBody>
      </p:sp>
      <p:sp>
        <p:nvSpPr>
          <p:cNvPr id="6" name="TextBox 5">
            <a:extLst>
              <a:ext uri="{FF2B5EF4-FFF2-40B4-BE49-F238E27FC236}">
                <a16:creationId xmlns:a16="http://schemas.microsoft.com/office/drawing/2014/main" id="{F051D0B3-9E94-1532-729C-A1D170F3B081}"/>
              </a:ext>
            </a:extLst>
          </p:cNvPr>
          <p:cNvSpPr txBox="1"/>
          <p:nvPr/>
        </p:nvSpPr>
        <p:spPr>
          <a:xfrm>
            <a:off x="1100665" y="3359978"/>
            <a:ext cx="6276479" cy="1200329"/>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latin typeface="Source Sans Pro Light" panose="020F0502020204030204" pitchFamily="34" charset="0"/>
              </a:rPr>
              <a:t>Model : </a:t>
            </a:r>
            <a:r>
              <a:rPr lang="en-US" sz="3600" dirty="0" err="1">
                <a:solidFill>
                  <a:schemeClr val="bg1"/>
                </a:solidFill>
                <a:latin typeface="Source Sans Pro Light" panose="020F0502020204030204" pitchFamily="34" charset="0"/>
              </a:rPr>
              <a:t>SarimaMAX</a:t>
            </a:r>
            <a:endParaRPr lang="en-US" sz="3600" dirty="0">
              <a:solidFill>
                <a:schemeClr val="bg1"/>
              </a:solidFill>
              <a:latin typeface="Source Sans Pro Light" panose="020F0502020204030204" pitchFamily="34" charset="0"/>
            </a:endParaRPr>
          </a:p>
          <a:p>
            <a:pPr marL="571500" indent="-571500">
              <a:buFont typeface="Arial" panose="020B0604020202020204" pitchFamily="34" charset="0"/>
              <a:buChar char="•"/>
            </a:pPr>
            <a:r>
              <a:rPr lang="en-US" sz="3600" dirty="0">
                <a:solidFill>
                  <a:schemeClr val="bg1"/>
                </a:solidFill>
                <a:latin typeface="Source Sans Pro Light" panose="020F0502020204030204" pitchFamily="34" charset="0"/>
              </a:rPr>
              <a:t>For Web Integration : Flask </a:t>
            </a:r>
            <a:endParaRPr lang="en-IN" sz="3600" dirty="0">
              <a:solidFill>
                <a:schemeClr val="bg1"/>
              </a:solidFill>
              <a:latin typeface="Source Sans Pro Light" panose="020F0502020204030204" pitchFamily="34" charset="0"/>
            </a:endParaRPr>
          </a:p>
        </p:txBody>
      </p:sp>
    </p:spTree>
    <p:extLst>
      <p:ext uri="{BB962C8B-B14F-4D97-AF65-F5344CB8AC3E}">
        <p14:creationId xmlns:p14="http://schemas.microsoft.com/office/powerpoint/2010/main" val="25687506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blue and white model of a virus&#10;&#10;AI-generated content may be incorrect.">
            <a:extLst>
              <a:ext uri="{FF2B5EF4-FFF2-40B4-BE49-F238E27FC236}">
                <a16:creationId xmlns:a16="http://schemas.microsoft.com/office/drawing/2014/main" id="{C823F3C8-9956-33E3-BD9F-E0305A5CFAB6}"/>
              </a:ext>
            </a:extLst>
          </p:cNvPr>
          <p:cNvPicPr>
            <a:picLocks noChangeAspect="1"/>
          </p:cNvPicPr>
          <p:nvPr/>
        </p:nvPicPr>
        <p:blipFill>
          <a:blip r:embed="rId2"/>
          <a:srcRect t="3626" b="6029"/>
          <a:stretch/>
        </p:blipFill>
        <p:spPr>
          <a:xfrm>
            <a:off x="20" y="-15652"/>
            <a:ext cx="12191980" cy="6856718"/>
          </a:xfrm>
          <a:prstGeom prst="rect">
            <a:avLst/>
          </a:prstGeom>
        </p:spPr>
      </p:pic>
      <p:sp>
        <p:nvSpPr>
          <p:cNvPr id="2" name="Rectangle 1">
            <a:extLst>
              <a:ext uri="{FF2B5EF4-FFF2-40B4-BE49-F238E27FC236}">
                <a16:creationId xmlns:a16="http://schemas.microsoft.com/office/drawing/2014/main" id="{48B4440F-D18A-FCD1-B84D-9719B136611C}"/>
              </a:ext>
            </a:extLst>
          </p:cNvPr>
          <p:cNvSpPr/>
          <p:nvPr/>
        </p:nvSpPr>
        <p:spPr>
          <a:xfrm>
            <a:off x="5283200" y="5156200"/>
            <a:ext cx="5816600" cy="1430867"/>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7157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20312020-35EE-7B58-46FA-EC4C8B8E3576}"/>
              </a:ext>
            </a:extLst>
          </p:cNvPr>
          <p:cNvPicPr>
            <a:picLocks noChangeAspect="1"/>
          </p:cNvPicPr>
          <p:nvPr/>
        </p:nvPicPr>
        <p:blipFill>
          <a:blip r:embed="rId2"/>
          <a:stretch/>
        </p:blipFill>
        <p:spPr>
          <a:xfrm>
            <a:off x="401582" y="0"/>
            <a:ext cx="11626645" cy="6858000"/>
          </a:xfrm>
          <a:prstGeom prst="rect">
            <a:avLst/>
          </a:prstGeom>
        </p:spPr>
      </p:pic>
    </p:spTree>
    <p:extLst>
      <p:ext uri="{BB962C8B-B14F-4D97-AF65-F5344CB8AC3E}">
        <p14:creationId xmlns:p14="http://schemas.microsoft.com/office/powerpoint/2010/main" val="39723797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7FEA08-C595-3C31-7A72-D16AF2DC546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5F37FFF9-FD42-959E-A5A2-1A10CFA6362B}"/>
              </a:ext>
            </a:extLst>
          </p:cNvPr>
          <p:cNvPicPr>
            <a:picLocks noChangeAspect="1"/>
          </p:cNvPicPr>
          <p:nvPr/>
        </p:nvPicPr>
        <p:blipFill>
          <a:blip r:embed="rId2"/>
          <a:srcRect l="871" r="1" b="1"/>
          <a:stretch/>
        </p:blipFill>
        <p:spPr>
          <a:xfrm>
            <a:off x="20" y="1282"/>
            <a:ext cx="12191980" cy="6856718"/>
          </a:xfrm>
          <a:prstGeom prst="rect">
            <a:avLst/>
          </a:prstGeom>
        </p:spPr>
      </p:pic>
    </p:spTree>
    <p:extLst>
      <p:ext uri="{BB962C8B-B14F-4D97-AF65-F5344CB8AC3E}">
        <p14:creationId xmlns:p14="http://schemas.microsoft.com/office/powerpoint/2010/main" val="187750406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4A4131-17B4-06A9-FAA5-2BA450E4B4A9}"/>
            </a:ext>
          </a:extLst>
        </p:cNvPr>
        <p:cNvGrpSpPr/>
        <p:nvPr/>
      </p:nvGrpSpPr>
      <p:grpSpPr>
        <a:xfrm>
          <a:off x="0" y="0"/>
          <a:ext cx="0" cy="0"/>
          <a:chOff x="0" y="0"/>
          <a:chExt cx="0" cy="0"/>
        </a:xfrm>
      </p:grpSpPr>
      <p:pic>
        <p:nvPicPr>
          <p:cNvPr id="2" name="Image 0" descr="A graph of a number of cases&#10;&#10;AI-generated content may be incorrect.">
            <a:extLst>
              <a:ext uri="{FF2B5EF4-FFF2-40B4-BE49-F238E27FC236}">
                <a16:creationId xmlns:a16="http://schemas.microsoft.com/office/drawing/2014/main" id="{4E350139-98BF-BE32-5A9A-82D695EA0520}"/>
              </a:ext>
            </a:extLst>
          </p:cNvPr>
          <p:cNvPicPr>
            <a:picLocks noChangeAspect="1"/>
          </p:cNvPicPr>
          <p:nvPr/>
        </p:nvPicPr>
        <p:blipFill>
          <a:blip r:embed="rId2"/>
          <a:stretch/>
        </p:blipFill>
        <p:spPr>
          <a:xfrm>
            <a:off x="796413" y="580103"/>
            <a:ext cx="10483657" cy="6277897"/>
          </a:xfrm>
          <a:prstGeom prst="rect">
            <a:avLst/>
          </a:prstGeom>
        </p:spPr>
      </p:pic>
    </p:spTree>
    <p:extLst>
      <p:ext uri="{BB962C8B-B14F-4D97-AF65-F5344CB8AC3E}">
        <p14:creationId xmlns:p14="http://schemas.microsoft.com/office/powerpoint/2010/main" val="1826697830"/>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141</Words>
  <Application>Microsoft Office PowerPoint</Application>
  <PresentationFormat>Widescreen</PresentationFormat>
  <Paragraphs>15</Paragraphs>
  <Slides>13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Aptos</vt:lpstr>
      <vt:lpstr>Aptos Display</vt:lpstr>
      <vt:lpstr>Arial</vt:lpstr>
      <vt:lpstr>Goudy Old Style</vt:lpstr>
      <vt:lpstr>Montserrat</vt:lpstr>
      <vt:lpstr>Montserrat Bold</vt:lpstr>
      <vt:lpstr>Source Sans Pro</vt:lpstr>
      <vt:lpstr>Source Sans Pro Light</vt:lpstr>
      <vt:lpstr>Times New Roman</vt:lpstr>
      <vt:lpstr>Wingdings 2</vt:lpstr>
      <vt:lpstr>Office Theme</vt:lpstr>
      <vt:lpstr>SlateVTI</vt:lpstr>
      <vt:lpstr>PowerPoint Presentation</vt:lpstr>
      <vt:lpstr>   CoviSense: Predicting Future COVID-19 Trends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Tanishq Shivarkar</dc:creator>
  <cp:lastModifiedBy>Tanishq Shivarkar</cp:lastModifiedBy>
  <cp:revision>6</cp:revision>
  <dcterms:created xsi:type="dcterms:W3CDTF">2025-05-02T15:06:01Z</dcterms:created>
  <dcterms:modified xsi:type="dcterms:W3CDTF">2025-05-03T07:16:09Z</dcterms:modified>
</cp:coreProperties>
</file>